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5"/>
  </p:notes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70" r:id="rId15"/>
    <p:sldId id="272" r:id="rId16"/>
    <p:sldId id="273" r:id="rId17"/>
    <p:sldId id="292" r:id="rId18"/>
    <p:sldId id="293" r:id="rId19"/>
    <p:sldId id="294" r:id="rId20"/>
    <p:sldId id="274" r:id="rId21"/>
    <p:sldId id="275" r:id="rId22"/>
    <p:sldId id="279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Defense</c:v>
                </c:pt>
                <c:pt idx="1">
                  <c:v>Detection</c:v>
                </c:pt>
                <c:pt idx="2">
                  <c:v>Deterrence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F5470-D612-44A3-89DE-AA28BE727109}" type="datetimeFigureOut">
              <a:rPr lang="en-US" smtClean="0"/>
              <a:t>1/10/2013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3AE46-F31B-4508-AFB1-52947E48F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3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AF90F72-CA8D-4954-8F0C-4A99B7766A4C}" type="datetime1">
              <a:rPr lang="en-US" smtClean="0"/>
              <a:t>1/10/2013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DABED-BF09-4D77-A7C3-9C9DB984A092}" type="datetime1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87D2-5B5A-486D-8F14-8475A9B5356B}" type="datetime1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8D63-74EA-4D01-B313-030F36B2AC63}" type="datetime1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5AB193A-8C5E-491D-8AB6-0B3C5167AB92}" type="datetime1">
              <a:rPr lang="en-US" smtClean="0"/>
              <a:t>1/10/2013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D065-CD6C-40A1-A5A0-5487B2995FC3}" type="datetime1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F4CB-4144-4306-93BC-A3E0F3C4C96F}" type="datetime1">
              <a:rPr lang="en-US" smtClean="0"/>
              <a:t>1/10/2013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21D9-928F-46C2-AE46-86493B31D084}" type="datetime1">
              <a:rPr lang="en-US" smtClean="0"/>
              <a:t>1/10/2013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9688-4263-418B-892A-95B39A845A1D}" type="datetime1">
              <a:rPr lang="en-US" smtClean="0"/>
              <a:t>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5731-B950-4D37-9FB6-15878DEB9581}" type="datetime1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295A-BB9F-4C98-A968-4A570DC26C2A}" type="datetime1">
              <a:rPr lang="en-US" smtClean="0"/>
              <a:t>1/10/2013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B421F7-827D-4411-94DA-6ED61583EBF9}" type="datetime1">
              <a:rPr lang="en-US" smtClean="0"/>
              <a:t>1/10/2013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ultural.com/web/security/infosec.glossary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Network Security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INFSCI 1075: Network Security</a:t>
            </a:r>
          </a:p>
          <a:p>
            <a:r>
              <a:rPr lang="en-US" dirty="0" smtClean="0"/>
              <a:t>Amir </a:t>
            </a:r>
            <a:r>
              <a:rPr lang="en-US" dirty="0" err="1" smtClean="0"/>
              <a:t>Masoumzadeh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Network Security? (Cont.)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/>
              <a:t>Network security is not just about </a:t>
            </a:r>
            <a:r>
              <a:rPr lang="en-US" sz="3600" dirty="0" smtClean="0"/>
              <a:t>hacker attacks</a:t>
            </a:r>
            <a:endParaRPr lang="en-US" sz="3600" dirty="0"/>
          </a:p>
          <a:p>
            <a:pPr lvl="1"/>
            <a:r>
              <a:rPr lang="en-US" sz="2800" dirty="0"/>
              <a:t>Data loss caused by mishandling, misuse, or </a:t>
            </a:r>
            <a:r>
              <a:rPr lang="en-US" sz="2800" dirty="0" smtClean="0"/>
              <a:t>mistakes</a:t>
            </a:r>
            <a:endParaRPr lang="en-US" sz="2800" dirty="0"/>
          </a:p>
          <a:p>
            <a:pPr lvl="1"/>
            <a:r>
              <a:rPr lang="en-US" sz="2800" dirty="0"/>
              <a:t>Ensuring service </a:t>
            </a:r>
            <a:r>
              <a:rPr lang="en-US" sz="2800" dirty="0" smtClean="0"/>
              <a:t>availability</a:t>
            </a:r>
            <a:endParaRPr lang="en-US" sz="2800" dirty="0"/>
          </a:p>
          <a:p>
            <a:pPr lvl="2"/>
            <a:r>
              <a:rPr lang="en-US" sz="2400" dirty="0"/>
              <a:t>E.g. Loss of service can take a very large bite out of a company’s stock price!</a:t>
            </a:r>
          </a:p>
          <a:p>
            <a:pPr lvl="2"/>
            <a:r>
              <a:rPr lang="en-US" sz="2400" dirty="0"/>
              <a:t>Bad reputation</a:t>
            </a:r>
            <a:r>
              <a:rPr lang="en-US" sz="2400" dirty="0" smtClean="0"/>
              <a:t>!</a:t>
            </a:r>
            <a:endParaRPr lang="en-US" sz="2400" dirty="0"/>
          </a:p>
          <a:p>
            <a:pPr lvl="1"/>
            <a:r>
              <a:rPr lang="en-US" sz="2800" dirty="0"/>
              <a:t>Protection from negligent internal sources (e.g. file sharing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801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Network Security? (Cont.)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3300" dirty="0"/>
              <a:t>Today, network security is viewed as prevention AND as an enabling mechanism</a:t>
            </a:r>
          </a:p>
          <a:p>
            <a:pPr lvl="2"/>
            <a:r>
              <a:rPr lang="en-US" sz="2700" dirty="0"/>
              <a:t>Reduce business costs/expenses </a:t>
            </a:r>
          </a:p>
          <a:p>
            <a:pPr lvl="2"/>
            <a:r>
              <a:rPr lang="en-US" sz="2700" dirty="0"/>
              <a:t>Provide new opportunities for </a:t>
            </a:r>
            <a:r>
              <a:rPr lang="en-US" sz="2700" dirty="0" smtClean="0"/>
              <a:t>revenue</a:t>
            </a:r>
            <a:endParaRPr lang="en-US" sz="2700" dirty="0"/>
          </a:p>
          <a:p>
            <a:pPr lvl="2"/>
            <a:r>
              <a:rPr lang="en-US" sz="2700" dirty="0"/>
              <a:t>Enable new, faster, and more productive business </a:t>
            </a:r>
            <a:r>
              <a:rPr lang="en-US" sz="2700" dirty="0" smtClean="0"/>
              <a:t>processes</a:t>
            </a:r>
            <a:endParaRPr lang="en-US" sz="2700" dirty="0"/>
          </a:p>
          <a:p>
            <a:pPr lvl="2"/>
            <a:r>
              <a:rPr lang="en-US" sz="2700" dirty="0"/>
              <a:t>Provide competitive </a:t>
            </a:r>
            <a:r>
              <a:rPr lang="en-US" sz="2700" dirty="0" smtClean="0"/>
              <a:t>advantage</a:t>
            </a:r>
            <a:endParaRPr lang="en-US" sz="2700" dirty="0"/>
          </a:p>
          <a:p>
            <a:r>
              <a:rPr lang="en-US" sz="3300" dirty="0"/>
              <a:t>In some cases, documented security may be necessary to allow a business access to a certain market (e.g., Healthcare, Financial, etc</a:t>
            </a:r>
            <a:r>
              <a:rPr lang="en-US" sz="3300" dirty="0" smtClean="0"/>
              <a:t>.)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29455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Network Security? (Past </a:t>
            </a:r>
            <a:r>
              <a:rPr lang="en-US" smtClean="0"/>
              <a:t>&amp; Present)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Security began with two opposed models</a:t>
            </a:r>
          </a:p>
          <a:p>
            <a:pPr lvl="2"/>
            <a:r>
              <a:rPr lang="en-US" sz="2400" dirty="0" smtClean="0"/>
              <a:t>Academic </a:t>
            </a:r>
            <a:r>
              <a:rPr lang="en-US" sz="2400" dirty="0"/>
              <a:t>- Everything is </a:t>
            </a:r>
            <a:r>
              <a:rPr lang="en-US" sz="2400" dirty="0" smtClean="0"/>
              <a:t>open</a:t>
            </a:r>
            <a:endParaRPr lang="en-US" sz="2400" dirty="0"/>
          </a:p>
          <a:p>
            <a:pPr lvl="2"/>
            <a:r>
              <a:rPr lang="en-US" sz="2400" dirty="0" smtClean="0"/>
              <a:t>Government/Military </a:t>
            </a:r>
            <a:r>
              <a:rPr lang="en-US" sz="2400" dirty="0"/>
              <a:t>- Everything is </a:t>
            </a:r>
            <a:r>
              <a:rPr lang="en-US" sz="2400" dirty="0" smtClean="0"/>
              <a:t>closed</a:t>
            </a:r>
            <a:endParaRPr lang="en-US" sz="2400" dirty="0"/>
          </a:p>
          <a:p>
            <a:r>
              <a:rPr lang="en-US" sz="2800" dirty="0"/>
              <a:t>This changed as business and home users entered the world of networks and </a:t>
            </a:r>
            <a:r>
              <a:rPr lang="en-US" sz="2800" dirty="0" smtClean="0"/>
              <a:t>e-commerce</a:t>
            </a:r>
            <a:endParaRPr lang="en-US" sz="2800" dirty="0"/>
          </a:p>
          <a:p>
            <a:pPr lvl="3"/>
            <a:r>
              <a:rPr lang="en-US" sz="2400" dirty="0"/>
              <a:t>Closed door is too restrictive, open allows for little or no protection</a:t>
            </a:r>
          </a:p>
          <a:p>
            <a:pPr lvl="3"/>
            <a:r>
              <a:rPr lang="en-US" sz="2400" dirty="0"/>
              <a:t>Needed new model to provide limited/controlled </a:t>
            </a:r>
            <a:r>
              <a:rPr lang="en-US" sz="2400" dirty="0" smtClean="0"/>
              <a:t>access</a:t>
            </a:r>
            <a:endParaRPr lang="en-US" sz="2400" dirty="0"/>
          </a:p>
          <a:p>
            <a:r>
              <a:rPr lang="en-US" sz="2800" dirty="0"/>
              <a:t> Today, security is much more complex</a:t>
            </a:r>
          </a:p>
          <a:p>
            <a:pPr lvl="2"/>
            <a:r>
              <a:rPr lang="en-US" sz="2200" dirty="0"/>
              <a:t>Enable valid users (at various levels) while keeping out </a:t>
            </a:r>
            <a:r>
              <a:rPr lang="en-US" sz="2200" dirty="0" smtClean="0"/>
              <a:t>intruders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55727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</a:t>
            </a:r>
            <a:r>
              <a:rPr lang="en-US" dirty="0" smtClean="0"/>
              <a:t>Good Security Practices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Looking at security only as an expense is a big mistake!</a:t>
            </a:r>
          </a:p>
          <a:p>
            <a:r>
              <a:rPr lang="en-US" dirty="0" smtClean="0"/>
              <a:t>Business </a:t>
            </a:r>
            <a:r>
              <a:rPr lang="en-US" dirty="0"/>
              <a:t>Agility</a:t>
            </a:r>
          </a:p>
          <a:p>
            <a:pPr lvl="1"/>
            <a:r>
              <a:rPr lang="en-US" dirty="0"/>
              <a:t>Technology centered business models demand access to data and back-end services</a:t>
            </a:r>
          </a:p>
          <a:p>
            <a:pPr lvl="2"/>
            <a:r>
              <a:rPr lang="en-US" dirty="0"/>
              <a:t>Information MUST </a:t>
            </a:r>
            <a:r>
              <a:rPr lang="en-US" dirty="0" smtClean="0"/>
              <a:t>flow </a:t>
            </a:r>
            <a:r>
              <a:rPr lang="en-US" dirty="0"/>
              <a:t>(e.g. Car manufacturers again)</a:t>
            </a:r>
          </a:p>
          <a:p>
            <a:pPr lvl="1"/>
            <a:r>
              <a:rPr lang="en-US" dirty="0"/>
              <a:t>Security allows an organization to selectively allow access to data</a:t>
            </a:r>
          </a:p>
          <a:p>
            <a:pPr lvl="1"/>
            <a:r>
              <a:rPr lang="en-US" dirty="0"/>
              <a:t>This facilitates business processes </a:t>
            </a:r>
          </a:p>
          <a:p>
            <a:pPr lvl="2"/>
            <a:r>
              <a:rPr lang="en-US" dirty="0"/>
              <a:t>Information sharing with peers and </a:t>
            </a:r>
            <a:r>
              <a:rPr lang="en-US" dirty="0" smtClean="0"/>
              <a:t>contractors</a:t>
            </a:r>
            <a:endParaRPr lang="en-US" dirty="0"/>
          </a:p>
          <a:p>
            <a:pPr lvl="2"/>
            <a:r>
              <a:rPr lang="en-US" dirty="0"/>
              <a:t>Information analysis and </a:t>
            </a:r>
            <a:r>
              <a:rPr lang="en-US" dirty="0" smtClean="0"/>
              <a:t>assessment</a:t>
            </a:r>
            <a:endParaRPr lang="en-US" dirty="0"/>
          </a:p>
          <a:p>
            <a:pPr lvl="1"/>
            <a:r>
              <a:rPr lang="en-US" dirty="0"/>
              <a:t>Control over information gives businesses a strategic </a:t>
            </a:r>
            <a:r>
              <a:rPr lang="en-US" dirty="0" smtClean="0"/>
              <a:t>advantage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Benefits of Good Security </a:t>
            </a:r>
            <a:r>
              <a:rPr lang="en-US" dirty="0" smtClean="0"/>
              <a:t>Practices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Return on Investment (ROI)</a:t>
            </a:r>
          </a:p>
          <a:p>
            <a:pPr lvl="1"/>
            <a:r>
              <a:rPr lang="en-US" dirty="0"/>
              <a:t>What does security contribute to the company / individual?</a:t>
            </a:r>
          </a:p>
          <a:p>
            <a:pPr lvl="1"/>
            <a:r>
              <a:rPr lang="en-US" dirty="0"/>
              <a:t>Two major components</a:t>
            </a:r>
          </a:p>
          <a:p>
            <a:pPr lvl="2"/>
            <a:r>
              <a:rPr lang="en-US" dirty="0"/>
              <a:t>Risk Management (preventive aspect</a:t>
            </a:r>
            <a:r>
              <a:rPr lang="en-US" dirty="0" smtClean="0"/>
              <a:t>) – </a:t>
            </a:r>
            <a:r>
              <a:rPr lang="en-US" dirty="0"/>
              <a:t>How much have we saved by avoiding attack?</a:t>
            </a:r>
          </a:p>
          <a:p>
            <a:pPr lvl="3"/>
            <a:r>
              <a:rPr lang="en-US" dirty="0"/>
              <a:t>Accept Risk </a:t>
            </a:r>
          </a:p>
          <a:p>
            <a:pPr lvl="3"/>
            <a:r>
              <a:rPr lang="en-US" dirty="0"/>
              <a:t>Mitigate Risk</a:t>
            </a:r>
          </a:p>
          <a:p>
            <a:pPr lvl="3"/>
            <a:r>
              <a:rPr lang="en-US" dirty="0"/>
              <a:t>Transfer Risk</a:t>
            </a:r>
          </a:p>
          <a:p>
            <a:pPr lvl="2"/>
            <a:r>
              <a:rPr lang="en-US" dirty="0"/>
              <a:t>Business Contributions (Enabling aspect</a:t>
            </a:r>
            <a:r>
              <a:rPr lang="en-US" dirty="0" smtClean="0"/>
              <a:t>) – </a:t>
            </a:r>
            <a:r>
              <a:rPr lang="en-US" dirty="0"/>
              <a:t>What does security enable? </a:t>
            </a:r>
          </a:p>
          <a:p>
            <a:pPr lvl="3"/>
            <a:r>
              <a:rPr lang="en-US" dirty="0"/>
              <a:t>How has security benefited our business processes?</a:t>
            </a:r>
          </a:p>
          <a:p>
            <a:pPr lvl="3"/>
            <a:r>
              <a:rPr lang="en-US" dirty="0"/>
              <a:t>What doors has security opened for our company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Three Ds of Security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Defense </a:t>
            </a:r>
            <a:r>
              <a:rPr lang="en-US" dirty="0"/>
              <a:t>(instinctive and always precedes others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Reduces likelihood of successful security compromises</a:t>
            </a:r>
          </a:p>
          <a:p>
            <a:pPr lvl="1"/>
            <a:r>
              <a:rPr lang="en-US" dirty="0" smtClean="0"/>
              <a:t>e.g., firewalls</a:t>
            </a:r>
            <a:r>
              <a:rPr lang="en-US" dirty="0"/>
              <a:t>, ACLs, </a:t>
            </a:r>
            <a:r>
              <a:rPr lang="en-US" dirty="0" smtClean="0"/>
              <a:t>spam and virus filters, etc</a:t>
            </a:r>
            <a:r>
              <a:rPr lang="en-US" dirty="0"/>
              <a:t>.</a:t>
            </a:r>
          </a:p>
          <a:p>
            <a:r>
              <a:rPr lang="en-US" dirty="0"/>
              <a:t>Deterrence (laws against </a:t>
            </a:r>
            <a:r>
              <a:rPr lang="en-US" dirty="0" smtClean="0"/>
              <a:t>violators)</a:t>
            </a:r>
          </a:p>
          <a:p>
            <a:pPr lvl="1"/>
            <a:r>
              <a:rPr lang="en-US" dirty="0" smtClean="0"/>
              <a:t>Reduces frequency of security compromises</a:t>
            </a:r>
          </a:p>
          <a:p>
            <a:pPr lvl="1"/>
            <a:r>
              <a:rPr lang="en-US" dirty="0" smtClean="0"/>
              <a:t>e.g., threats </a:t>
            </a:r>
            <a:r>
              <a:rPr lang="en-US" dirty="0"/>
              <a:t>of discipline &amp; </a:t>
            </a:r>
            <a:r>
              <a:rPr lang="en-US" dirty="0" smtClean="0"/>
              <a:t>termination for employees for violation of policies</a:t>
            </a:r>
            <a:endParaRPr lang="en-US" dirty="0"/>
          </a:p>
          <a:p>
            <a:r>
              <a:rPr lang="en-US" dirty="0"/>
              <a:t>Detection </a:t>
            </a:r>
          </a:p>
          <a:p>
            <a:pPr lvl="1"/>
            <a:r>
              <a:rPr lang="en-US" dirty="0" smtClean="0"/>
              <a:t>Without that a security breach may go unnoticed for hours, days, or even forever</a:t>
            </a:r>
          </a:p>
          <a:p>
            <a:pPr lvl="1"/>
            <a:r>
              <a:rPr lang="en-US" dirty="0" smtClean="0"/>
              <a:t>e.g., auditing and logging, IDS, etc.</a:t>
            </a:r>
          </a:p>
          <a:p>
            <a:r>
              <a:rPr lang="en-US" dirty="0" smtClean="0"/>
              <a:t>All three must be applied!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239679151"/>
              </p:ext>
            </p:extLst>
          </p:nvPr>
        </p:nvGraphicFramePr>
        <p:xfrm>
          <a:off x="2438400" y="4241800"/>
          <a:ext cx="4191000" cy="208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2743200" y="4241800"/>
            <a:ext cx="914400" cy="4572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393872" y="5152737"/>
            <a:ext cx="762000" cy="200891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393872" y="4466937"/>
            <a:ext cx="457200" cy="6858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181600" y="4241800"/>
            <a:ext cx="533400" cy="60960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715000" y="4165600"/>
            <a:ext cx="457200" cy="6858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181600" y="6182591"/>
            <a:ext cx="762000" cy="5334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3200400" y="6182591"/>
            <a:ext cx="685800" cy="5334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981200" y="4313048"/>
            <a:ext cx="9188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Detection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6294669" y="4207984"/>
            <a:ext cx="780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Defense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4114800" y="6141513"/>
            <a:ext cx="1028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Deterrence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ITU-T </a:t>
            </a:r>
            <a:r>
              <a:rPr lang="en-US" dirty="0" smtClean="0"/>
              <a:t>X.800: Security </a:t>
            </a:r>
            <a:r>
              <a:rPr lang="en-US" dirty="0"/>
              <a:t>Architecture for </a:t>
            </a:r>
            <a:r>
              <a:rPr lang="en-US" dirty="0" smtClean="0"/>
              <a:t>OSI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Defines </a:t>
            </a:r>
            <a:r>
              <a:rPr lang="en-US" dirty="0"/>
              <a:t>a systematic way of defining and providing security </a:t>
            </a:r>
            <a:r>
              <a:rPr lang="en-US" dirty="0" smtClean="0"/>
              <a:t>requirements</a:t>
            </a:r>
            <a:endParaRPr lang="en-US" dirty="0"/>
          </a:p>
          <a:p>
            <a:pPr lvl="1"/>
            <a:r>
              <a:rPr lang="en-US" dirty="0"/>
              <a:t>For us it provides a useful, if abstract, overview of concepts we will study</a:t>
            </a:r>
          </a:p>
          <a:p>
            <a:r>
              <a:rPr lang="en-US" dirty="0"/>
              <a:t>Breaks security down into security services and mechanisms</a:t>
            </a:r>
          </a:p>
          <a:p>
            <a:pPr lvl="1"/>
            <a:r>
              <a:rPr lang="en-US" dirty="0"/>
              <a:t>Services – generic constructs designed to provide system/data security at a particular </a:t>
            </a:r>
            <a:r>
              <a:rPr lang="en-US" dirty="0" smtClean="0"/>
              <a:t>level</a:t>
            </a:r>
            <a:endParaRPr lang="en-US" dirty="0"/>
          </a:p>
          <a:p>
            <a:pPr lvl="1"/>
            <a:r>
              <a:rPr lang="en-US" dirty="0" smtClean="0"/>
              <a:t>Mechanisms – specific </a:t>
            </a:r>
            <a:r>
              <a:rPr lang="en-US" dirty="0"/>
              <a:t>methods used to realize the services necessary to provide adequate system/data </a:t>
            </a:r>
            <a:r>
              <a:rPr lang="en-US" dirty="0" smtClean="0"/>
              <a:t>protection</a:t>
            </a:r>
          </a:p>
          <a:p>
            <a:pPr lvl="2"/>
            <a:r>
              <a:rPr lang="en-US" dirty="0" smtClean="0"/>
              <a:t>A process that is designed to detect, prevent, or recover from attack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</a:t>
            </a:r>
            <a:r>
              <a:rPr lang="en-US" dirty="0" smtClean="0"/>
              <a:t>vs. </a:t>
            </a:r>
            <a:r>
              <a:rPr lang="en-US" dirty="0"/>
              <a:t>Threat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threat is a “potential” violation of security</a:t>
            </a:r>
          </a:p>
          <a:p>
            <a:pPr lvl="1"/>
            <a:r>
              <a:rPr lang="en-US" dirty="0"/>
              <a:t>The violation does not need to actually occur</a:t>
            </a:r>
          </a:p>
          <a:p>
            <a:pPr lvl="1"/>
            <a:r>
              <a:rPr lang="en-US" dirty="0"/>
              <a:t>The fact that the violation might occur makes it a threat</a:t>
            </a:r>
          </a:p>
          <a:p>
            <a:pPr lvl="1"/>
            <a:r>
              <a:rPr lang="en-US" dirty="0"/>
              <a:t>It is important to guard against threats and be prepared for the actual </a:t>
            </a:r>
            <a:r>
              <a:rPr lang="en-US" dirty="0" smtClean="0"/>
              <a:t>violation</a:t>
            </a:r>
          </a:p>
          <a:p>
            <a:r>
              <a:rPr lang="en-US" dirty="0"/>
              <a:t>The actual violation of security is called an attack</a:t>
            </a:r>
          </a:p>
          <a:p>
            <a:pPr lvl="1"/>
            <a:r>
              <a:rPr lang="en-US" dirty="0" smtClean="0"/>
              <a:t>Passive</a:t>
            </a:r>
            <a:r>
              <a:rPr lang="en-US" dirty="0"/>
              <a:t> –</a:t>
            </a:r>
            <a:r>
              <a:rPr lang="en-US" dirty="0" smtClean="0"/>
              <a:t> attempts to learn or make use of information without affecting system resources</a:t>
            </a:r>
          </a:p>
          <a:p>
            <a:pPr lvl="1"/>
            <a:r>
              <a:rPr lang="en-US" dirty="0" smtClean="0"/>
              <a:t>Active</a:t>
            </a:r>
            <a:r>
              <a:rPr lang="en-US" dirty="0"/>
              <a:t> </a:t>
            </a:r>
            <a:r>
              <a:rPr lang="en-US" dirty="0" smtClean="0"/>
              <a:t>– attempts to alter system resources and affect their operation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6146" name="Picture 2" descr="http://4.bp.blogspot.com/-rrKoKSw7rIU/UCHnGyMX4XI/AAAAAAAAAbY/q1mcz4Rmuq0/s640/threats.bmp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6702"/>
          <a:stretch/>
        </p:blipFill>
        <p:spPr bwMode="auto">
          <a:xfrm>
            <a:off x="2514600" y="4409902"/>
            <a:ext cx="5981700" cy="16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01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Passive Attacks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102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00188"/>
            <a:ext cx="8177213" cy="464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612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Attacks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10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00188"/>
            <a:ext cx="8205788" cy="455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85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Results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Count: 23</a:t>
            </a:r>
          </a:p>
          <a:p>
            <a:r>
              <a:rPr lang="en-US" dirty="0" smtClean="0"/>
              <a:t>Other courses: 4</a:t>
            </a:r>
          </a:p>
          <a:p>
            <a:r>
              <a:rPr lang="en-US" dirty="0" smtClean="0"/>
              <a:t>Individual vs. group labs: 0.44</a:t>
            </a:r>
          </a:p>
          <a:p>
            <a:r>
              <a:rPr lang="en-US" dirty="0" smtClean="0"/>
              <a:t>TCP/IP: 6 / 10</a:t>
            </a:r>
          </a:p>
          <a:p>
            <a:r>
              <a:rPr lang="en-US" dirty="0" smtClean="0"/>
              <a:t>Crypto: 1.5 / 10</a:t>
            </a:r>
          </a:p>
          <a:p>
            <a:r>
              <a:rPr lang="en-US" dirty="0" smtClean="0"/>
              <a:t>Technical vs. general: 0.47</a:t>
            </a:r>
          </a:p>
          <a:p>
            <a:r>
              <a:rPr lang="en-US" dirty="0" smtClean="0"/>
              <a:t>Office hours: Tue.-PM (9) vs. Wed.-PM(8)</a:t>
            </a:r>
          </a:p>
          <a:p>
            <a:pPr lvl="1"/>
            <a:r>
              <a:rPr lang="en-US" dirty="0" smtClean="0"/>
              <a:t>It remains as set before: Tue. 2pm-4pm</a:t>
            </a:r>
          </a:p>
          <a:p>
            <a:r>
              <a:rPr lang="en-US" dirty="0" smtClean="0"/>
              <a:t>Term project: Yes(13) / Maybe (6)</a:t>
            </a:r>
          </a:p>
          <a:p>
            <a:pPr lvl="1"/>
            <a:r>
              <a:rPr lang="en-US" dirty="0" smtClean="0"/>
              <a:t>Paper vs. development: 0.41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8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Services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In general</a:t>
            </a:r>
          </a:p>
          <a:p>
            <a:pPr lvl="1"/>
            <a:r>
              <a:rPr lang="en-US" sz="3200" dirty="0"/>
              <a:t>Measures intended to counter security attacks by employing security </a:t>
            </a:r>
            <a:r>
              <a:rPr lang="en-US" sz="3200" dirty="0" smtClean="0"/>
              <a:t>mechanisms</a:t>
            </a:r>
          </a:p>
          <a:p>
            <a:pPr lvl="2"/>
            <a:r>
              <a:rPr lang="en-US" sz="3200" dirty="0"/>
              <a:t>Like physical procedures, but increasingly </a:t>
            </a:r>
            <a:r>
              <a:rPr lang="en-US" sz="3200" dirty="0" smtClean="0"/>
              <a:t>automated</a:t>
            </a:r>
          </a:p>
          <a:p>
            <a:pPr lvl="2"/>
            <a:r>
              <a:rPr lang="fr-FR" sz="2800" dirty="0" err="1" smtClean="0"/>
              <a:t>Examples</a:t>
            </a:r>
            <a:r>
              <a:rPr lang="fr-FR" sz="2800" dirty="0" smtClean="0"/>
              <a:t> </a:t>
            </a:r>
            <a:r>
              <a:rPr lang="fr-FR" sz="2800" dirty="0"/>
              <a:t>- signatures, documents, ID </a:t>
            </a:r>
            <a:r>
              <a:rPr lang="fr-FR" sz="2800" dirty="0" err="1"/>
              <a:t>cards</a:t>
            </a:r>
            <a:r>
              <a:rPr lang="fr-FR" sz="2800" dirty="0"/>
              <a:t>, </a:t>
            </a:r>
            <a:r>
              <a:rPr lang="en-US" sz="2800" dirty="0"/>
              <a:t>endorsements, etc.</a:t>
            </a:r>
          </a:p>
          <a:p>
            <a:r>
              <a:rPr lang="en-US" sz="3200" dirty="0"/>
              <a:t>Typical services that are considered are confidentiality (privacy), authentication, integrity, non-repudiation, availability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Services (X.800)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Makes </a:t>
            </a:r>
            <a:r>
              <a:rPr lang="en-US" dirty="0"/>
              <a:t>sure that the communicating entities are the ones who they claim to be</a:t>
            </a:r>
          </a:p>
          <a:p>
            <a:r>
              <a:rPr lang="en-US" dirty="0"/>
              <a:t>Access </a:t>
            </a:r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Prevention </a:t>
            </a:r>
            <a:r>
              <a:rPr lang="en-US" dirty="0"/>
              <a:t>of </a:t>
            </a:r>
            <a:r>
              <a:rPr lang="en-US" dirty="0" smtClean="0"/>
              <a:t>unauthorized </a:t>
            </a:r>
            <a:r>
              <a:rPr lang="en-US" dirty="0"/>
              <a:t>use of a resource</a:t>
            </a:r>
          </a:p>
          <a:p>
            <a:r>
              <a:rPr lang="en-US" dirty="0"/>
              <a:t>Data Confidentiality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contents of a message/data are not disclosed to unintended </a:t>
            </a:r>
            <a:r>
              <a:rPr lang="en-US" dirty="0" smtClean="0"/>
              <a:t>parties</a:t>
            </a:r>
            <a:endParaRPr lang="en-US" dirty="0"/>
          </a:p>
          <a:p>
            <a:r>
              <a:rPr lang="en-US" dirty="0"/>
              <a:t>Data </a:t>
            </a:r>
            <a:r>
              <a:rPr lang="en-US" dirty="0" smtClean="0"/>
              <a:t>Integrity</a:t>
            </a:r>
          </a:p>
          <a:p>
            <a:pPr lvl="1"/>
            <a:r>
              <a:rPr lang="en-US" dirty="0" smtClean="0"/>
              <a:t>Messages/data </a:t>
            </a:r>
            <a:r>
              <a:rPr lang="en-US" dirty="0"/>
              <a:t>are not modified in an unauthorized </a:t>
            </a:r>
            <a:r>
              <a:rPr lang="en-US" dirty="0" smtClean="0"/>
              <a:t>way</a:t>
            </a:r>
            <a:endParaRPr lang="en-US" dirty="0"/>
          </a:p>
          <a:p>
            <a:r>
              <a:rPr lang="en-US" dirty="0" smtClean="0"/>
              <a:t>Non-Repudiation</a:t>
            </a:r>
          </a:p>
          <a:p>
            <a:pPr lvl="1"/>
            <a:r>
              <a:rPr lang="en-US" dirty="0" smtClean="0"/>
              <a:t>Protection </a:t>
            </a:r>
            <a:r>
              <a:rPr lang="en-US" dirty="0"/>
              <a:t>against denial by one of the parties in a communication </a:t>
            </a:r>
            <a:r>
              <a:rPr lang="en-US" dirty="0" smtClean="0"/>
              <a:t>(sender/receiver </a:t>
            </a:r>
            <a:r>
              <a:rPr lang="en-US" dirty="0"/>
              <a:t>cannot deny sending/receiving </a:t>
            </a:r>
            <a:r>
              <a:rPr lang="en-US" dirty="0" smtClean="0"/>
              <a:t>data)</a:t>
            </a:r>
            <a:endParaRPr lang="en-US" dirty="0"/>
          </a:p>
          <a:p>
            <a:r>
              <a:rPr lang="en-US" dirty="0" smtClean="0"/>
              <a:t>Availability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resource should be accessible and usable by authorized users, on demand</a:t>
            </a:r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Confidentiality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Information should be accessible only to authorized parties</a:t>
            </a:r>
          </a:p>
          <a:p>
            <a:r>
              <a:rPr lang="en-US" dirty="0"/>
              <a:t>Related to “concealing” of resources or information</a:t>
            </a:r>
          </a:p>
          <a:p>
            <a:r>
              <a:rPr lang="en-US" dirty="0"/>
              <a:t>It can be broad</a:t>
            </a:r>
          </a:p>
          <a:p>
            <a:pPr lvl="1"/>
            <a:r>
              <a:rPr lang="en-US" dirty="0"/>
              <a:t>Including all possible data or the very existence of data</a:t>
            </a:r>
          </a:p>
          <a:p>
            <a:r>
              <a:rPr lang="en-US" dirty="0"/>
              <a:t>It can be narrow</a:t>
            </a:r>
          </a:p>
          <a:p>
            <a:pPr lvl="1"/>
            <a:r>
              <a:rPr lang="en-US" dirty="0"/>
              <a:t>Taking into account only certain fields or parts of the data</a:t>
            </a:r>
          </a:p>
          <a:p>
            <a:r>
              <a:rPr lang="en-US" dirty="0"/>
              <a:t>Attacks are mostly passive</a:t>
            </a:r>
          </a:p>
          <a:p>
            <a:pPr lvl="1"/>
            <a:r>
              <a:rPr lang="en-US" dirty="0"/>
              <a:t>Interception leading to disclosure or traffic analysis</a:t>
            </a:r>
          </a:p>
          <a:p>
            <a:pPr lvl="1"/>
            <a:r>
              <a:rPr lang="en-US" dirty="0"/>
              <a:t>Active attacks are also possible and increasingly common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Authentication/Integrity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Authentication</a:t>
            </a:r>
          </a:p>
          <a:p>
            <a:pPr lvl="1"/>
            <a:r>
              <a:rPr lang="en-US" dirty="0"/>
              <a:t>Identity of the source of information is not false</a:t>
            </a:r>
          </a:p>
          <a:p>
            <a:pPr lvl="2"/>
            <a:r>
              <a:rPr lang="en-US" dirty="0"/>
              <a:t>During initiation of connection</a:t>
            </a:r>
          </a:p>
          <a:p>
            <a:pPr lvl="2"/>
            <a:r>
              <a:rPr lang="en-US" dirty="0"/>
              <a:t>During ongoing interaction</a:t>
            </a:r>
          </a:p>
          <a:p>
            <a:pPr lvl="1"/>
            <a:r>
              <a:rPr lang="en-US" dirty="0"/>
              <a:t>Attacks are active – fabrication, masquerade, replay, session hijacking etc.</a:t>
            </a:r>
          </a:p>
          <a:p>
            <a:r>
              <a:rPr lang="en-US" dirty="0"/>
              <a:t>Integrity</a:t>
            </a:r>
          </a:p>
          <a:p>
            <a:pPr lvl="1"/>
            <a:r>
              <a:rPr lang="en-US" dirty="0"/>
              <a:t>Information has not been modified by unauthorized entities</a:t>
            </a:r>
          </a:p>
          <a:p>
            <a:pPr lvl="2"/>
            <a:r>
              <a:rPr lang="en-US" dirty="0"/>
              <a:t>Not reordered, inserted, delayed, or changed in any other way</a:t>
            </a:r>
          </a:p>
          <a:p>
            <a:pPr lvl="1"/>
            <a:r>
              <a:rPr lang="en-US" dirty="0"/>
              <a:t>Attack is active: modification, alteration</a:t>
            </a:r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Integrity/ Non-repudiation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Evaluating and assuring integrity is hard</a:t>
            </a:r>
          </a:p>
          <a:p>
            <a:pPr lvl="1"/>
            <a:r>
              <a:rPr lang="en-US" dirty="0"/>
              <a:t>There are several issues</a:t>
            </a:r>
          </a:p>
          <a:p>
            <a:pPr lvl="2"/>
            <a:r>
              <a:rPr lang="en-US" dirty="0"/>
              <a:t>Verifying that the source of the information is right</a:t>
            </a:r>
          </a:p>
          <a:p>
            <a:pPr lvl="2"/>
            <a:r>
              <a:rPr lang="en-US" dirty="0"/>
              <a:t>Verifying that the source is trustworthy or credible</a:t>
            </a:r>
          </a:p>
          <a:p>
            <a:pPr lvl="3"/>
            <a:r>
              <a:rPr lang="en-US" dirty="0"/>
              <a:t>How was the data protected before it arrived?</a:t>
            </a:r>
          </a:p>
          <a:p>
            <a:pPr lvl="3"/>
            <a:r>
              <a:rPr lang="en-US" dirty="0"/>
              <a:t>How is the data currently protected?</a:t>
            </a:r>
          </a:p>
          <a:p>
            <a:pPr lvl="3"/>
            <a:r>
              <a:rPr lang="en-US" dirty="0"/>
              <a:t>Where has the data passed through?</a:t>
            </a:r>
          </a:p>
          <a:p>
            <a:r>
              <a:rPr lang="en-US" dirty="0"/>
              <a:t>Non-repudiation</a:t>
            </a:r>
          </a:p>
          <a:p>
            <a:pPr lvl="1"/>
            <a:r>
              <a:rPr lang="en-US" dirty="0"/>
              <a:t>Neither the sender nor the receiver should deny the transmission or its contents</a:t>
            </a:r>
          </a:p>
          <a:p>
            <a:pPr lvl="2"/>
            <a:r>
              <a:rPr lang="en-US" dirty="0"/>
              <a:t>A user should not be able to deny that he created some files</a:t>
            </a:r>
          </a:p>
          <a:p>
            <a:pPr lvl="2"/>
            <a:r>
              <a:rPr lang="en-US" dirty="0"/>
              <a:t>Another user should not be able to deny that he received a notification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Availability/Access Control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Availability</a:t>
            </a:r>
          </a:p>
          <a:p>
            <a:pPr lvl="1"/>
            <a:r>
              <a:rPr lang="en-US" dirty="0"/>
              <a:t>Information is available to authorized parties when needed</a:t>
            </a:r>
          </a:p>
          <a:p>
            <a:pPr lvl="2"/>
            <a:r>
              <a:rPr lang="en-US" dirty="0"/>
              <a:t>Important aspect of reliability and system design</a:t>
            </a:r>
          </a:p>
          <a:p>
            <a:pPr lvl="2"/>
            <a:r>
              <a:rPr lang="en-US" dirty="0"/>
              <a:t>A system that is not available is as bad as no system at all</a:t>
            </a:r>
          </a:p>
          <a:p>
            <a:pPr lvl="1"/>
            <a:r>
              <a:rPr lang="en-US" dirty="0"/>
              <a:t>Threats to availability</a:t>
            </a:r>
          </a:p>
          <a:p>
            <a:pPr lvl="2"/>
            <a:r>
              <a:rPr lang="en-US" dirty="0"/>
              <a:t>There may be deliberate attempts to deny access to data and service or natural failures</a:t>
            </a:r>
          </a:p>
          <a:p>
            <a:pPr lvl="2"/>
            <a:r>
              <a:rPr lang="en-US" dirty="0"/>
              <a:t>Patterns of usage can be manipulated to affect </a:t>
            </a:r>
            <a:r>
              <a:rPr lang="en-US" dirty="0" smtClean="0"/>
              <a:t>availability</a:t>
            </a:r>
          </a:p>
          <a:p>
            <a:r>
              <a:rPr lang="en-US" dirty="0"/>
              <a:t>Access Control</a:t>
            </a:r>
          </a:p>
          <a:p>
            <a:pPr lvl="1"/>
            <a:r>
              <a:rPr lang="en-US" dirty="0"/>
              <a:t>Only authorized people have access to the network resources and information</a:t>
            </a:r>
          </a:p>
          <a:p>
            <a:pPr lvl="1"/>
            <a:r>
              <a:rPr lang="en-US" dirty="0"/>
              <a:t>There may be varying levels of access and control</a:t>
            </a:r>
          </a:p>
          <a:p>
            <a:pPr lvl="1"/>
            <a:r>
              <a:rPr lang="en-US" dirty="0"/>
              <a:t>Requires good policies to be in place</a:t>
            </a:r>
          </a:p>
          <a:p>
            <a:pPr lvl="1"/>
            <a:r>
              <a:rPr lang="en-US" dirty="0"/>
              <a:t>Affects all other security services</a:t>
            </a:r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Services &amp; Attacks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5750" y="2000250"/>
            <a:ext cx="8486775" cy="2870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Mechanisms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Features designed to prevent, detect, and recover from a security attack</a:t>
            </a:r>
          </a:p>
          <a:p>
            <a:r>
              <a:rPr lang="en-US" dirty="0"/>
              <a:t>No single mechanism that will support all services required</a:t>
            </a:r>
          </a:p>
          <a:p>
            <a:r>
              <a:rPr lang="en-US" dirty="0"/>
              <a:t>However one particular element underlies many of the security mechanisms in use:</a:t>
            </a:r>
          </a:p>
          <a:p>
            <a:pPr lvl="1"/>
            <a:r>
              <a:rPr lang="en-US" dirty="0" smtClean="0"/>
              <a:t>Cryptographic </a:t>
            </a:r>
            <a:r>
              <a:rPr lang="en-US" dirty="0"/>
              <a:t>techniques</a:t>
            </a:r>
          </a:p>
          <a:p>
            <a:r>
              <a:rPr lang="en-US" dirty="0"/>
              <a:t>Hence our focus on this topic</a:t>
            </a:r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X.800 Security Mechanisms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138082"/>
              </p:ext>
            </p:extLst>
          </p:nvPr>
        </p:nvGraphicFramePr>
        <p:xfrm>
          <a:off x="785786" y="1066800"/>
          <a:ext cx="7643870" cy="5684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5"/>
                <a:gridCol w="571503"/>
                <a:gridCol w="733436"/>
                <a:gridCol w="609600"/>
                <a:gridCol w="762000"/>
                <a:gridCol w="776299"/>
                <a:gridCol w="849319"/>
                <a:gridCol w="849319"/>
                <a:gridCol w="849319"/>
              </a:tblGrid>
              <a:tr h="136206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Service</a:t>
                      </a:r>
                      <a:endParaRPr lang="en-US" sz="20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Encipherment</a:t>
                      </a:r>
                      <a:endParaRPr lang="en-US" sz="1500" dirty="0"/>
                    </a:p>
                  </a:txBody>
                  <a:tcPr vert="vert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Digital Signature</a:t>
                      </a:r>
                    </a:p>
                  </a:txBody>
                  <a:tcPr vert="vert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Access Control</a:t>
                      </a:r>
                    </a:p>
                  </a:txBody>
                  <a:tcPr vert="vert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Data Integrity</a:t>
                      </a:r>
                    </a:p>
                  </a:txBody>
                  <a:tcPr vert="vert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Authentication Exchange</a:t>
                      </a:r>
                    </a:p>
                  </a:txBody>
                  <a:tcPr vert="vert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Traffic Padding</a:t>
                      </a:r>
                    </a:p>
                  </a:txBody>
                  <a:tcPr vert="vert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Routing Control</a:t>
                      </a:r>
                    </a:p>
                  </a:txBody>
                  <a:tcPr vert="vert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Notarization</a:t>
                      </a:r>
                    </a:p>
                  </a:txBody>
                  <a:tcPr vert="vert"/>
                </a:tc>
              </a:tr>
              <a:tr h="5643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Peer entity authentication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</a:tr>
              <a:tr h="5643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 origin authentication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</a:tr>
              <a:tr h="5124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Access Control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</a:t>
                      </a:r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</a:tr>
              <a:tr h="5124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Confidentiality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</a:t>
                      </a:r>
                    </a:p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</a:t>
                      </a:r>
                    </a:p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</a:tr>
              <a:tr h="5643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Traffic flow</a:t>
                      </a:r>
                      <a:r>
                        <a:rPr lang="en-US" sz="1600" baseline="0" dirty="0" smtClean="0"/>
                        <a:t> confidentiality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</a:t>
                      </a:r>
                    </a:p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</a:t>
                      </a:r>
                    </a:p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</a:t>
                      </a:r>
                    </a:p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</a:tr>
              <a:tr h="5124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Data Integrity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</a:t>
                      </a:r>
                    </a:p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</a:t>
                      </a:r>
                    </a:p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</a:t>
                      </a:r>
                    </a:p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</a:tr>
              <a:tr h="5124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Non-repudiation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</a:t>
                      </a:r>
                    </a:p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</a:t>
                      </a:r>
                    </a:p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</a:t>
                      </a:r>
                    </a:p>
                    <a:p>
                      <a:endParaRPr lang="en-US" sz="1400" dirty="0"/>
                    </a:p>
                  </a:txBody>
                  <a:tcPr anchor="ctr" anchorCtr="1"/>
                </a:tc>
              </a:tr>
              <a:tr h="51243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Availability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</a:t>
                      </a:r>
                    </a:p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Y</a:t>
                      </a:r>
                    </a:p>
                    <a:p>
                      <a:endParaRPr lang="en-US" sz="1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 anchorCtr="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Components of Network Security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Assets – Some resources that have value</a:t>
            </a:r>
          </a:p>
          <a:p>
            <a:pPr lvl="1"/>
            <a:r>
              <a:rPr lang="en-US" dirty="0"/>
              <a:t>Data, Bandwidth, Processing Power, Storage, etc.</a:t>
            </a:r>
          </a:p>
          <a:p>
            <a:r>
              <a:rPr lang="en-US" dirty="0" smtClean="0"/>
              <a:t>Risks </a:t>
            </a:r>
            <a:r>
              <a:rPr lang="en-US" dirty="0"/>
              <a:t>– What can potentially happen to our assets?</a:t>
            </a:r>
          </a:p>
          <a:p>
            <a:r>
              <a:rPr lang="en-US" dirty="0"/>
              <a:t>Vulnerability – A weakness that can be exploited.</a:t>
            </a:r>
          </a:p>
          <a:p>
            <a:r>
              <a:rPr lang="en-US" dirty="0"/>
              <a:t>Threat – Someone or something capable of exploiting a vulnerability/asset.</a:t>
            </a:r>
          </a:p>
          <a:p>
            <a:r>
              <a:rPr lang="en-US" dirty="0" smtClean="0"/>
              <a:t>Protections </a:t>
            </a:r>
            <a:r>
              <a:rPr lang="en-US" dirty="0"/>
              <a:t>– Mechanisms that can/will be used to protect assets (e.g., firewalls, policies, etc.)</a:t>
            </a:r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network security? Why?</a:t>
            </a:r>
          </a:p>
          <a:p>
            <a:r>
              <a:rPr lang="en-US" dirty="0" smtClean="0"/>
              <a:t>Benefits of good security practices</a:t>
            </a:r>
          </a:p>
          <a:p>
            <a:r>
              <a:rPr lang="en-US" dirty="0" smtClean="0"/>
              <a:t>Approaches to network security</a:t>
            </a:r>
          </a:p>
          <a:p>
            <a:pPr lvl="1"/>
            <a:r>
              <a:rPr lang="en-US" dirty="0" smtClean="0"/>
              <a:t>Three Ds of security</a:t>
            </a:r>
          </a:p>
          <a:p>
            <a:pPr lvl="1"/>
            <a:r>
              <a:rPr lang="en-US" dirty="0"/>
              <a:t>ITU-T X.800 </a:t>
            </a:r>
            <a:r>
              <a:rPr lang="en-US" dirty="0" smtClean="0"/>
              <a:t>Security </a:t>
            </a:r>
            <a:r>
              <a:rPr lang="en-US" dirty="0"/>
              <a:t>Architecture for </a:t>
            </a:r>
            <a:r>
              <a:rPr lang="en-US" dirty="0" smtClean="0"/>
              <a:t>OSI</a:t>
            </a:r>
          </a:p>
          <a:p>
            <a:r>
              <a:rPr lang="en-US" dirty="0" smtClean="0"/>
              <a:t>Attacks vs. threats</a:t>
            </a:r>
          </a:p>
          <a:p>
            <a:r>
              <a:rPr lang="en-US" smtClean="0"/>
              <a:t>Security </a:t>
            </a:r>
            <a:r>
              <a:rPr lang="en-US" smtClean="0"/>
              <a:t>services</a:t>
            </a:r>
          </a:p>
          <a:p>
            <a:r>
              <a:rPr lang="en-US" smtClean="0"/>
              <a:t>Security </a:t>
            </a:r>
            <a:r>
              <a:rPr lang="en-US" dirty="0" smtClean="0"/>
              <a:t>mechanisms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528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Components of Network Security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Tools – Programs/procedures that can be used to verify protections, discover risks, etc.</a:t>
            </a:r>
          </a:p>
          <a:p>
            <a:r>
              <a:rPr lang="en-US" dirty="0"/>
              <a:t>Priorities – Dictates which tools will be used, how they will be used, and which assets need to be protected.</a:t>
            </a:r>
          </a:p>
          <a:p>
            <a:r>
              <a:rPr lang="en-US" dirty="0"/>
              <a:t>Strategy – Definition of all the architecture and policy components that make up a complete plan for security. (Big pictures)</a:t>
            </a:r>
          </a:p>
          <a:p>
            <a:r>
              <a:rPr lang="en-US" dirty="0"/>
              <a:t>Tactics – Day-to-day practices of the individuals, and technologies assigned to the protection of assets</a:t>
            </a:r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Policies &amp; Requirements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Policy - a statement of what is allowed and what is not. It should take into account</a:t>
            </a:r>
          </a:p>
          <a:p>
            <a:pPr lvl="1"/>
            <a:r>
              <a:rPr lang="en-US" dirty="0"/>
              <a:t>What resources are being protected</a:t>
            </a:r>
          </a:p>
          <a:p>
            <a:pPr lvl="1"/>
            <a:r>
              <a:rPr lang="en-US" dirty="0"/>
              <a:t>Who may attack these resources (Risk)</a:t>
            </a:r>
          </a:p>
          <a:p>
            <a:pPr lvl="1"/>
            <a:r>
              <a:rPr lang="en-US" dirty="0"/>
              <a:t>How much of security can be afforded (Cost)</a:t>
            </a:r>
          </a:p>
          <a:p>
            <a:r>
              <a:rPr lang="en-US" dirty="0"/>
              <a:t>Often involves procedures that cannot be implemented solely through technology</a:t>
            </a:r>
          </a:p>
          <a:p>
            <a:pPr lvl="1"/>
            <a:r>
              <a:rPr lang="en-US" dirty="0"/>
              <a:t>Human factor is very important</a:t>
            </a:r>
          </a:p>
          <a:p>
            <a:pPr lvl="1"/>
            <a:r>
              <a:rPr lang="en-US" dirty="0"/>
              <a:t>Conflicting policies may exist</a:t>
            </a:r>
          </a:p>
          <a:p>
            <a:r>
              <a:rPr lang="en-US" dirty="0"/>
              <a:t>Extremely important for legal recourse</a:t>
            </a:r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Security Principles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</a:t>
            </a:r>
            <a:r>
              <a:rPr lang="en-US" dirty="0" smtClean="0"/>
              <a:t>“defense </a:t>
            </a:r>
            <a:r>
              <a:rPr lang="en-US" dirty="0"/>
              <a:t>level” of various components should be </a:t>
            </a:r>
            <a:r>
              <a:rPr lang="en-US" dirty="0" smtClean="0"/>
              <a:t>equal</a:t>
            </a:r>
            <a:r>
              <a:rPr lang="en-US" dirty="0"/>
              <a:t> </a:t>
            </a:r>
            <a:r>
              <a:rPr lang="en-US" dirty="0" smtClean="0"/>
              <a:t>(Equivalent </a:t>
            </a:r>
            <a:r>
              <a:rPr lang="en-US" dirty="0"/>
              <a:t>Security)</a:t>
            </a:r>
          </a:p>
          <a:p>
            <a:pPr lvl="1"/>
            <a:r>
              <a:rPr lang="en-US" dirty="0"/>
              <a:t>i.e., Security is only </a:t>
            </a:r>
            <a:r>
              <a:rPr lang="en-US" dirty="0" smtClean="0"/>
              <a:t>as strong </a:t>
            </a:r>
            <a:r>
              <a:rPr lang="en-US" dirty="0"/>
              <a:t>as the weakest </a:t>
            </a:r>
            <a:r>
              <a:rPr lang="en-US" dirty="0" smtClean="0"/>
              <a:t>link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z="2800" dirty="0"/>
              <a:t>There is no such thing as absolute </a:t>
            </a:r>
            <a:r>
              <a:rPr lang="en-US" sz="2800" dirty="0" smtClean="0"/>
              <a:t>security</a:t>
            </a:r>
            <a:endParaRPr lang="en-US" sz="2800" dirty="0"/>
          </a:p>
          <a:p>
            <a:r>
              <a:rPr lang="en-US" sz="2800" dirty="0"/>
              <a:t>There is no </a:t>
            </a:r>
            <a:r>
              <a:rPr lang="en-US" sz="2800" dirty="0" smtClean="0"/>
              <a:t>“magic </a:t>
            </a:r>
            <a:r>
              <a:rPr lang="en-US" sz="2800" dirty="0"/>
              <a:t>bullet” (except complete isolation</a:t>
            </a:r>
            <a:r>
              <a:rPr lang="en-US" sz="2800" dirty="0" smtClean="0"/>
              <a:t>)</a:t>
            </a:r>
            <a:endParaRPr lang="en-US" sz="2800" dirty="0"/>
          </a:p>
          <a:p>
            <a:r>
              <a:rPr lang="en-US" sz="2800" dirty="0"/>
              <a:t>Security is a question of economics and is often a tradeoff with convenience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00375" y="3214688"/>
            <a:ext cx="571500" cy="285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786188" y="3286125"/>
            <a:ext cx="571500" cy="214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3357563"/>
            <a:ext cx="571500" cy="142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3106738" y="3035300"/>
            <a:ext cx="357188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3858419" y="3071019"/>
            <a:ext cx="428625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>
            <a:off x="3715544" y="3071019"/>
            <a:ext cx="428625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001294" y="3071019"/>
            <a:ext cx="428625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4439444" y="3115469"/>
            <a:ext cx="428625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4296569" y="3115469"/>
            <a:ext cx="428625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4582319" y="3115469"/>
            <a:ext cx="428625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4868069" y="3124994"/>
            <a:ext cx="428625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4725194" y="3124994"/>
            <a:ext cx="428625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5010944" y="3124994"/>
            <a:ext cx="428625" cy="1587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2"/>
          </p:cNvCxnSpPr>
          <p:nvPr/>
        </p:nvCxnSpPr>
        <p:spPr>
          <a:xfrm rot="5400000">
            <a:off x="3178175" y="3608388"/>
            <a:ext cx="2143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286125" y="3714750"/>
            <a:ext cx="15716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3965576" y="3606800"/>
            <a:ext cx="214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760119" y="3598069"/>
            <a:ext cx="214312" cy="19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4106863" y="3822700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929063" y="3929063"/>
            <a:ext cx="642937" cy="214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Target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524000" y="3090456"/>
            <a:ext cx="13777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Protection Level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44969" y="2549722"/>
            <a:ext cx="12426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Attack Vectors</a:t>
            </a:r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Security Principles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Attackers do no go through security but around </a:t>
            </a:r>
            <a:r>
              <a:rPr lang="en-US" dirty="0" smtClean="0"/>
              <a:t>it</a:t>
            </a:r>
            <a:endParaRPr lang="en-US" dirty="0"/>
          </a:p>
          <a:p>
            <a:r>
              <a:rPr lang="en-US" dirty="0"/>
              <a:t>Security should be deployed in </a:t>
            </a:r>
            <a:r>
              <a:rPr lang="en-US" dirty="0" smtClean="0"/>
              <a:t>layers</a:t>
            </a:r>
            <a:endParaRPr lang="en-US" dirty="0"/>
          </a:p>
          <a:p>
            <a:r>
              <a:rPr lang="en-US" dirty="0"/>
              <a:t>Security through obscurity is ALWAYS a bad </a:t>
            </a:r>
            <a:r>
              <a:rPr lang="en-US" dirty="0" smtClean="0"/>
              <a:t>idea</a:t>
            </a:r>
            <a:endParaRPr lang="en-US" dirty="0"/>
          </a:p>
          <a:p>
            <a:r>
              <a:rPr lang="en-US" dirty="0"/>
              <a:t>A program or protocol should be considered insecure until proven </a:t>
            </a:r>
            <a:r>
              <a:rPr lang="en-US" dirty="0" smtClean="0"/>
              <a:t>otherwise</a:t>
            </a:r>
            <a:endParaRPr lang="en-US" dirty="0"/>
          </a:p>
          <a:p>
            <a:r>
              <a:rPr lang="en-US" dirty="0"/>
              <a:t>You should always observe the principle of least privilege.</a:t>
            </a:r>
          </a:p>
          <a:p>
            <a:r>
              <a:rPr lang="en-US" dirty="0"/>
              <a:t>Security should be part of the original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4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Information Security:  Yesterday’s goal vs. Today’s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Information Security requirements have changed in the new digital </a:t>
            </a:r>
            <a:r>
              <a:rPr lang="en-US" dirty="0" smtClean="0"/>
              <a:t>economy</a:t>
            </a:r>
            <a:endParaRPr lang="en-US" dirty="0"/>
          </a:p>
          <a:p>
            <a:r>
              <a:rPr lang="en-US" dirty="0" smtClean="0"/>
              <a:t>Traditionally </a:t>
            </a:r>
            <a:r>
              <a:rPr lang="en-US" dirty="0"/>
              <a:t>provided by physical and administrative mechanisms</a:t>
            </a:r>
          </a:p>
          <a:p>
            <a:pPr lvl="1"/>
            <a:r>
              <a:rPr lang="en-US" dirty="0"/>
              <a:t>Information was primarily on paper, lock and key, safe transmission</a:t>
            </a:r>
          </a:p>
          <a:p>
            <a:pPr lvl="1"/>
            <a:r>
              <a:rPr lang="en-US" dirty="0" smtClean="0"/>
              <a:t>Control </a:t>
            </a:r>
            <a:r>
              <a:rPr lang="en-US" dirty="0"/>
              <a:t>access to materials, personnel screening, auditing</a:t>
            </a:r>
          </a:p>
          <a:p>
            <a:pPr lvl="1"/>
            <a:r>
              <a:rPr lang="en-US" dirty="0"/>
              <a:t>Blocking access to majority is no longer valid</a:t>
            </a:r>
            <a:r>
              <a:rPr lang="en-US" dirty="0" smtClean="0"/>
              <a:t>!</a:t>
            </a:r>
          </a:p>
          <a:p>
            <a:r>
              <a:rPr lang="en-US" dirty="0"/>
              <a:t>Information Security today: enables businesses. </a:t>
            </a:r>
          </a:p>
          <a:p>
            <a:pPr lvl="1"/>
            <a:r>
              <a:rPr lang="en-US" dirty="0"/>
              <a:t>Every company wants to open up its business operations to its customers, suppliers, and business partners! (e.g. Car manufactures)</a:t>
            </a:r>
          </a:p>
          <a:p>
            <a:pPr lvl="1"/>
            <a:r>
              <a:rPr lang="en-US" dirty="0"/>
              <a:t>The more access you provide, the more people you can reach.      (do more with less!)</a:t>
            </a:r>
          </a:p>
          <a:p>
            <a:r>
              <a:rPr lang="en-US" dirty="0"/>
              <a:t>So, how information security enables businesses? </a:t>
            </a:r>
          </a:p>
          <a:p>
            <a:pPr lvl="1"/>
            <a:r>
              <a:rPr lang="en-US" dirty="0"/>
              <a:t>By automation of business processes, made trustworthy by appropriate security strategies and techniques!</a:t>
            </a:r>
          </a:p>
        </p:txBody>
      </p:sp>
    </p:spTree>
    <p:extLst>
      <p:ext uri="{BB962C8B-B14F-4D97-AF65-F5344CB8AC3E}">
        <p14:creationId xmlns:p14="http://schemas.microsoft.com/office/powerpoint/2010/main" val="295687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Security Today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Deals with</a:t>
            </a:r>
          </a:p>
          <a:p>
            <a:pPr lvl="1"/>
            <a:r>
              <a:rPr lang="en-US" dirty="0"/>
              <a:t>Security of (end) systems</a:t>
            </a:r>
          </a:p>
          <a:p>
            <a:pPr lvl="2"/>
            <a:r>
              <a:rPr lang="en-US" dirty="0"/>
              <a:t>Examples: Operating systems, files in a host, records, databases, accounting information, logs, etc.</a:t>
            </a:r>
          </a:p>
          <a:p>
            <a:pPr lvl="1"/>
            <a:r>
              <a:rPr lang="en-US" dirty="0"/>
              <a:t>Security of information in transit over a network (Network security)</a:t>
            </a:r>
          </a:p>
          <a:p>
            <a:pPr lvl="2"/>
            <a:r>
              <a:rPr lang="en-US" dirty="0"/>
              <a:t>Examples: e-commerce transactions, online banking, confidential e-mails, file transfers, record transfers, authorization messages, etc.</a:t>
            </a:r>
          </a:p>
        </p:txBody>
      </p:sp>
    </p:spTree>
    <p:extLst>
      <p:ext uri="{BB962C8B-B14F-4D97-AF65-F5344CB8AC3E}">
        <p14:creationId xmlns:p14="http://schemas.microsoft.com/office/powerpoint/2010/main" val="56448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Network Security?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Protection of networks and their services from unauthorized modification, destruction, or </a:t>
            </a:r>
            <a:r>
              <a:rPr lang="en-US" dirty="0" smtClean="0"/>
              <a:t>disclosure, and provision of assurance </a:t>
            </a:r>
            <a:r>
              <a:rPr lang="en-US" dirty="0"/>
              <a:t>that the network performs its critical functions </a:t>
            </a:r>
            <a:r>
              <a:rPr lang="en-US" dirty="0" smtClean="0"/>
              <a:t>correctly and there are no </a:t>
            </a:r>
            <a:r>
              <a:rPr lang="en-US" dirty="0"/>
              <a:t>harmful </a:t>
            </a:r>
            <a:r>
              <a:rPr lang="en-US" dirty="0" smtClean="0"/>
              <a:t>side-effects [INFOSEC-92]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www.cultural.com/web/security/infosec.glossary.html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9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Network Security</a:t>
            </a:r>
            <a:r>
              <a:rPr lang="en-US" dirty="0" smtClean="0"/>
              <a:t>?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Focuses mainly on different networks, network protocols, and network </a:t>
            </a:r>
            <a:r>
              <a:rPr lang="en-US" dirty="0" smtClean="0"/>
              <a:t>applications</a:t>
            </a:r>
            <a:endParaRPr lang="en-US" dirty="0"/>
          </a:p>
          <a:p>
            <a:r>
              <a:rPr lang="en-US" dirty="0"/>
              <a:t>Includes all network devices and all applications/data utilizing a network (not just </a:t>
            </a:r>
            <a:r>
              <a:rPr lang="en-US" dirty="0" smtClean="0"/>
              <a:t>“computers</a:t>
            </a:r>
            <a:r>
              <a:rPr lang="en-US" dirty="0"/>
              <a:t>”)</a:t>
            </a:r>
          </a:p>
          <a:p>
            <a:r>
              <a:rPr lang="en-US" dirty="0"/>
              <a:t>Includes </a:t>
            </a:r>
            <a:r>
              <a:rPr lang="en-US" dirty="0" smtClean="0"/>
              <a:t>“Application </a:t>
            </a:r>
            <a:r>
              <a:rPr lang="en-US" dirty="0"/>
              <a:t>Layer” </a:t>
            </a:r>
            <a:r>
              <a:rPr lang="en-US" dirty="0" smtClean="0"/>
              <a:t>vulnerabilities</a:t>
            </a:r>
            <a:endParaRPr lang="en-US" dirty="0"/>
          </a:p>
          <a:p>
            <a:r>
              <a:rPr lang="en-US" dirty="0"/>
              <a:t>Includes Routers, Switches, Satellites, </a:t>
            </a:r>
            <a:r>
              <a:rPr lang="en-US" dirty="0" smtClean="0"/>
              <a:t>etc</a:t>
            </a:r>
            <a:r>
              <a:rPr lang="en-US" dirty="0"/>
              <a:t>.</a:t>
            </a:r>
          </a:p>
          <a:p>
            <a:r>
              <a:rPr lang="fr-FR" dirty="0" err="1" smtClean="0"/>
              <a:t>Includes</a:t>
            </a:r>
            <a:r>
              <a:rPr lang="fr-FR" dirty="0" smtClean="0"/>
              <a:t> cellular </a:t>
            </a:r>
            <a:r>
              <a:rPr lang="fr-FR" dirty="0"/>
              <a:t>phones, </a:t>
            </a:r>
            <a:r>
              <a:rPr lang="fr-FR" dirty="0" err="1"/>
              <a:t>PDA's</a:t>
            </a:r>
            <a:r>
              <a:rPr lang="fr-FR" dirty="0"/>
              <a:t>, MP3 </a:t>
            </a:r>
            <a:r>
              <a:rPr lang="fr-FR" dirty="0" err="1"/>
              <a:t>players</a:t>
            </a:r>
            <a:r>
              <a:rPr lang="fr-FR" dirty="0"/>
              <a:t>, </a:t>
            </a:r>
            <a:r>
              <a:rPr lang="en-US" dirty="0"/>
              <a:t>browser-enabled </a:t>
            </a:r>
            <a:r>
              <a:rPr lang="en-US" dirty="0" smtClean="0"/>
              <a:t>gadgets</a:t>
            </a:r>
            <a:r>
              <a:rPr lang="fr-FR" dirty="0" smtClean="0"/>
              <a:t>, etc</a:t>
            </a:r>
            <a:r>
              <a:rPr lang="fr-FR" dirty="0"/>
              <a:t>.</a:t>
            </a:r>
          </a:p>
          <a:p>
            <a:r>
              <a:rPr lang="en-US" dirty="0"/>
              <a:t>Even network cards or other computer </a:t>
            </a:r>
            <a:r>
              <a:rPr lang="en-US" dirty="0" smtClean="0"/>
              <a:t>hardware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44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085975"/>
            <a:ext cx="527685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Network Security? (Cont.)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733800" cy="4937760"/>
          </a:xfrm>
        </p:spPr>
        <p:txBody>
          <a:bodyPr/>
          <a:lstStyle/>
          <a:p>
            <a:r>
              <a:rPr lang="en-US" dirty="0" smtClean="0"/>
              <a:t>Security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rotecting general assets</a:t>
            </a:r>
          </a:p>
          <a:p>
            <a:r>
              <a:rPr lang="en-US" dirty="0" smtClean="0"/>
              <a:t>Information Security</a:t>
            </a:r>
          </a:p>
          <a:p>
            <a:pPr lvl="1"/>
            <a:r>
              <a:rPr lang="en-US" dirty="0" smtClean="0"/>
              <a:t>Protecting information and information resources</a:t>
            </a:r>
          </a:p>
          <a:p>
            <a:r>
              <a:rPr lang="en-US" dirty="0" smtClean="0"/>
              <a:t>Network Security</a:t>
            </a:r>
          </a:p>
          <a:p>
            <a:pPr lvl="1"/>
            <a:r>
              <a:rPr lang="en-US" dirty="0" smtClean="0"/>
              <a:t>Protecting data, hardware, software on a computer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4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Network Security? (Cont.)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Network security is increasingly integrated with other security sub-disciplines</a:t>
            </a:r>
          </a:p>
          <a:p>
            <a:pPr lvl="1"/>
            <a:r>
              <a:rPr lang="en-US" dirty="0"/>
              <a:t>Exploits that exist within </a:t>
            </a:r>
            <a:r>
              <a:rPr lang="en-US" dirty="0" smtClean="0"/>
              <a:t>applications</a:t>
            </a:r>
            <a:endParaRPr lang="en-US" dirty="0"/>
          </a:p>
          <a:p>
            <a:pPr lvl="1"/>
            <a:r>
              <a:rPr lang="en-US" dirty="0"/>
              <a:t>Exploits that exist within operating </a:t>
            </a:r>
            <a:r>
              <a:rPr lang="en-US" dirty="0" smtClean="0"/>
              <a:t>systems</a:t>
            </a:r>
            <a:endParaRPr lang="en-US" dirty="0"/>
          </a:p>
          <a:p>
            <a:pPr lvl="1"/>
            <a:r>
              <a:rPr lang="en-US" dirty="0"/>
              <a:t>Viruses &amp; Worms (What’s the difference?)</a:t>
            </a:r>
          </a:p>
          <a:p>
            <a:pPr lvl="1"/>
            <a:r>
              <a:rPr lang="en-US" dirty="0"/>
              <a:t>Vulnerabilities originating from the user </a:t>
            </a:r>
          </a:p>
          <a:p>
            <a:pPr lvl="2"/>
            <a:r>
              <a:rPr lang="en-US" dirty="0"/>
              <a:t>Weak passwords</a:t>
            </a:r>
          </a:p>
          <a:p>
            <a:pPr lvl="2"/>
            <a:r>
              <a:rPr lang="en-US" dirty="0"/>
              <a:t>Unsafe user practices (file-sharing, IM, etc.)</a:t>
            </a:r>
          </a:p>
          <a:p>
            <a:pPr lvl="2"/>
            <a:r>
              <a:rPr lang="en-US" dirty="0"/>
              <a:t>Social engineering?</a:t>
            </a:r>
          </a:p>
          <a:p>
            <a:pPr lvl="3"/>
            <a:r>
              <a:rPr lang="en-US" dirty="0"/>
              <a:t>Getting employees to reveal sensitive information about a </a:t>
            </a:r>
            <a:r>
              <a:rPr lang="en-US" dirty="0" smtClean="0"/>
              <a:t>system</a:t>
            </a:r>
            <a:endParaRPr lang="en-US" dirty="0"/>
          </a:p>
          <a:p>
            <a:pPr lvl="3"/>
            <a:r>
              <a:rPr lang="en-US" dirty="0"/>
              <a:t>Usually done by impersonating someone or by convincing people to believe you have permissions to obtain such </a:t>
            </a:r>
            <a:r>
              <a:rPr lang="en-US" dirty="0" smtClean="0"/>
              <a:t>information</a:t>
            </a:r>
            <a:endParaRPr lang="en-US" dirty="0"/>
          </a:p>
          <a:p>
            <a:pPr lvl="3"/>
            <a:r>
              <a:rPr lang="en-US" dirty="0"/>
              <a:t>Or by incentives</a:t>
            </a:r>
          </a:p>
        </p:txBody>
      </p:sp>
    </p:spTree>
    <p:extLst>
      <p:ext uri="{BB962C8B-B14F-4D97-AF65-F5344CB8AC3E}">
        <p14:creationId xmlns:p14="http://schemas.microsoft.com/office/powerpoint/2010/main" val="54850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1420</TotalTime>
  <Words>2095</Words>
  <Application>Microsoft Office PowerPoint</Application>
  <PresentationFormat>On-screen Show (4:3)</PresentationFormat>
  <Paragraphs>336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Origin</vt:lpstr>
      <vt:lpstr>Introduction to Network Security</vt:lpstr>
      <vt:lpstr>Survey Results</vt:lpstr>
      <vt:lpstr>Outline</vt:lpstr>
      <vt:lpstr>Information Security:  Yesterday’s goal vs. Today’s</vt:lpstr>
      <vt:lpstr>Information Security Today</vt:lpstr>
      <vt:lpstr>What is Network Security?</vt:lpstr>
      <vt:lpstr>What is Network Security? (Cont.)</vt:lpstr>
      <vt:lpstr>What is Network Security? (Cont.)</vt:lpstr>
      <vt:lpstr>What is Network Security? (Cont.)</vt:lpstr>
      <vt:lpstr>What is Network Security? (Cont.)</vt:lpstr>
      <vt:lpstr>What is Network Security? (Cont.)</vt:lpstr>
      <vt:lpstr>Why Network Security? (Past &amp; Present)</vt:lpstr>
      <vt:lpstr>Benefits of Good Security Practices</vt:lpstr>
      <vt:lpstr>Benefits of Good Security Practices (Cont.)</vt:lpstr>
      <vt:lpstr>The Three Ds of Security</vt:lpstr>
      <vt:lpstr>ITU-T X.800: Security Architecture for OSI</vt:lpstr>
      <vt:lpstr>Attack vs. Threat</vt:lpstr>
      <vt:lpstr>Passive Attacks</vt:lpstr>
      <vt:lpstr>Active Attacks</vt:lpstr>
      <vt:lpstr>Security Services</vt:lpstr>
      <vt:lpstr>Security Services (X.800)</vt:lpstr>
      <vt:lpstr>Confidentiality</vt:lpstr>
      <vt:lpstr>Authentication/Integrity</vt:lpstr>
      <vt:lpstr>Integrity/ Non-repudiation</vt:lpstr>
      <vt:lpstr>Availability/Access Control</vt:lpstr>
      <vt:lpstr>Security Services &amp; Attacks</vt:lpstr>
      <vt:lpstr>Security Mechanisms</vt:lpstr>
      <vt:lpstr>X.800 Security Mechanisms</vt:lpstr>
      <vt:lpstr>Some Components of Network Security</vt:lpstr>
      <vt:lpstr>Some Components of Network Security</vt:lpstr>
      <vt:lpstr>Policies &amp; Requirements</vt:lpstr>
      <vt:lpstr>Some Security Principles</vt:lpstr>
      <vt:lpstr>Some Security Principles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</dc:title>
  <dc:creator>Amir</dc:creator>
  <cp:lastModifiedBy>Amir</cp:lastModifiedBy>
  <cp:revision>163</cp:revision>
  <dcterms:created xsi:type="dcterms:W3CDTF">2006-08-16T00:00:00Z</dcterms:created>
  <dcterms:modified xsi:type="dcterms:W3CDTF">2013-01-10T14:58:46Z</dcterms:modified>
</cp:coreProperties>
</file>